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9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300" r:id="rId4"/>
    <p:sldId id="301" r:id="rId5"/>
    <p:sldId id="302" r:id="rId6"/>
    <p:sldId id="303" r:id="rId7"/>
    <p:sldId id="304" r:id="rId8"/>
    <p:sldId id="305" r:id="rId9"/>
    <p:sldId id="306" r:id="rId10"/>
    <p:sldId id="308" r:id="rId11"/>
    <p:sldId id="313" r:id="rId12"/>
    <p:sldId id="314" r:id="rId13"/>
    <p:sldId id="31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5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208" y="4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21" Type="http://schemas.openxmlformats.org/officeDocument/2006/relationships/customXml" Target="../customXml/item2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7" Type="http://schemas.openxmlformats.org/officeDocument/2006/relationships/slide" Target="slides/slide6.xml"/><Relationship Id="rId16" Type="http://schemas.openxmlformats.org/officeDocument/2006/relationships/presProps" Target="presProps.xml"/><Relationship Id="rId2" Type="http://schemas.openxmlformats.org/officeDocument/2006/relationships/slide" Target="slides/slide1.xml"/><Relationship Id="rId20" Type="http://schemas.openxmlformats.org/officeDocument/2006/relationships/customXml" Target="../customXml/item1.xml"/><Relationship Id="rId11" Type="http://schemas.openxmlformats.org/officeDocument/2006/relationships/slide" Target="slides/slide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tableStyles" Target="tableStyles.xml"/><Relationship Id="rId10" Type="http://schemas.openxmlformats.org/officeDocument/2006/relationships/slide" Target="slides/slide9.xml"/><Relationship Id="rId14" Type="http://schemas.openxmlformats.org/officeDocument/2006/relationships/slide" Target="slides/slide1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2" Type="http://schemas.openxmlformats.org/officeDocument/2006/relationships/customXml" Target="../customXml/item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media/image1.jp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8B202E-0D2D-4423-A4F2-34C090ABDBFB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51E367-AE77-457B-BE1B-03E67BBBE9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534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134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467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625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609600"/>
            <a:ext cx="103632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81200"/>
            <a:ext cx="50800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Ajit Pal    IIT Kharagpur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248400"/>
            <a:ext cx="2540000" cy="457200"/>
          </a:xfrm>
        </p:spPr>
        <p:txBody>
          <a:bodyPr/>
          <a:lstStyle>
            <a:lvl1pPr>
              <a:defRPr/>
            </a:lvl1pPr>
          </a:lstStyle>
          <a:p>
            <a:fld id="{1BEDE5D3-1DE3-814F-B9A7-43BE8B0E7E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071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50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462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99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93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57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795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95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188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14B1C-8979-447F-804F-729F00EB3D65}" type="datetimeFigureOut">
              <a:rPr lang="en-US" smtClean="0"/>
              <a:pPr/>
              <a:t>10/28/18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C2861-336E-43D8-A467-ABE779BBF5C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60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4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61509" y="2666706"/>
            <a:ext cx="843049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2060"/>
                </a:solidFill>
              </a:rPr>
              <a:t>Course Name: Hardware Security</a:t>
            </a:r>
          </a:p>
          <a:p>
            <a:pPr algn="ctr"/>
            <a:r>
              <a:rPr lang="en-US" sz="2400" b="1" dirty="0" smtClean="0">
                <a:solidFill>
                  <a:srgbClr val="002060"/>
                </a:solidFill>
              </a:rPr>
              <a:t>Faculty Name</a:t>
            </a:r>
            <a:r>
              <a:rPr lang="en-US" sz="2400" b="1" dirty="0">
                <a:solidFill>
                  <a:srgbClr val="002060"/>
                </a:solidFill>
              </a:rPr>
              <a:t>: </a:t>
            </a:r>
            <a:r>
              <a:rPr lang="en-US" sz="2400" b="1" dirty="0" smtClean="0">
                <a:solidFill>
                  <a:srgbClr val="002060"/>
                </a:solidFill>
              </a:rPr>
              <a:t>Prof </a:t>
            </a:r>
            <a:r>
              <a:rPr lang="en-US" sz="2400" b="1" dirty="0" err="1" smtClean="0">
                <a:solidFill>
                  <a:srgbClr val="002060"/>
                </a:solidFill>
              </a:rPr>
              <a:t>Debdeep</a:t>
            </a:r>
            <a:r>
              <a:rPr lang="en-US" sz="2400" b="1" dirty="0" smtClean="0">
                <a:solidFill>
                  <a:srgbClr val="002060"/>
                </a:solidFill>
              </a:rPr>
              <a:t> </a:t>
            </a:r>
            <a:r>
              <a:rPr lang="en-US" sz="2400" b="1" dirty="0" err="1">
                <a:solidFill>
                  <a:srgbClr val="002060"/>
                </a:solidFill>
              </a:rPr>
              <a:t>Mukhopadhyay</a:t>
            </a:r>
            <a:endParaRPr lang="en-US" sz="2400" b="1" dirty="0" smtClean="0">
              <a:solidFill>
                <a:srgbClr val="002060"/>
              </a:solidFill>
            </a:endParaRPr>
          </a:p>
          <a:p>
            <a:pPr algn="ctr"/>
            <a:r>
              <a:rPr lang="en-US" b="1" dirty="0">
                <a:solidFill>
                  <a:srgbClr val="002060"/>
                </a:solidFill>
              </a:rPr>
              <a:t>Department </a:t>
            </a:r>
            <a:r>
              <a:rPr lang="en-US" sz="2400" b="1" dirty="0" smtClean="0">
                <a:solidFill>
                  <a:srgbClr val="002060"/>
                </a:solidFill>
              </a:rPr>
              <a:t>: Computer Science and Engineering</a:t>
            </a:r>
            <a:endParaRPr lang="en-US" sz="2400" b="1" dirty="0">
              <a:solidFill>
                <a:srgbClr val="002060"/>
              </a:solidFill>
            </a:endParaRPr>
          </a:p>
          <a:p>
            <a:pPr algn="ctr"/>
            <a:r>
              <a:rPr lang="en-US" sz="2400" b="1" dirty="0" smtClean="0"/>
              <a:t> </a:t>
            </a:r>
            <a:endParaRPr lang="en-US" sz="24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270792" y="4388812"/>
            <a:ext cx="773417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C00000"/>
                </a:solidFill>
              </a:rPr>
              <a:t>Topic</a:t>
            </a:r>
          </a:p>
          <a:p>
            <a:pPr algn="ctr"/>
            <a:r>
              <a:rPr lang="en-US" sz="2000" b="1" dirty="0" smtClean="0">
                <a:solidFill>
                  <a:srgbClr val="C00000"/>
                </a:solidFill>
              </a:rPr>
              <a:t>Lecture </a:t>
            </a:r>
            <a:r>
              <a:rPr lang="en-US" sz="2000" b="1" dirty="0" smtClean="0">
                <a:solidFill>
                  <a:srgbClr val="C00000"/>
                </a:solidFill>
              </a:rPr>
              <a:t>05: </a:t>
            </a:r>
            <a:r>
              <a:rPr lang="en-US" sz="2000" b="1" dirty="0" smtClean="0">
                <a:solidFill>
                  <a:srgbClr val="C00000"/>
                </a:solidFill>
              </a:rPr>
              <a:t>Finite Field </a:t>
            </a:r>
            <a:r>
              <a:rPr lang="en-US" sz="2000" b="1" dirty="0" smtClean="0">
                <a:solidFill>
                  <a:srgbClr val="C00000"/>
                </a:solidFill>
              </a:rPr>
              <a:t>Architectures-2</a:t>
            </a:r>
            <a:endParaRPr lang="en-US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39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6960" y="415925"/>
            <a:ext cx="749808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Modulo Operation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Multiplication and squarer will lead to overflow.</a:t>
            </a:r>
          </a:p>
          <a:p>
            <a:pPr lvl="1"/>
            <a:r>
              <a:rPr lang="en-US" dirty="0" smtClean="0"/>
              <a:t>Hence we need to perform a modulo operation to bring the result in the field</a:t>
            </a:r>
          </a:p>
          <a:p>
            <a:pPr lvl="1"/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59081" y="2837155"/>
            <a:ext cx="2981325" cy="249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335871" y="3475240"/>
            <a:ext cx="2362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Modulo Polynomial:</a:t>
            </a:r>
          </a:p>
          <a:p>
            <a:r>
              <a:rPr lang="en-US" dirty="0"/>
              <a:t>    x</a:t>
            </a:r>
            <a:r>
              <a:rPr lang="en-US" baseline="30000" dirty="0"/>
              <a:t>233</a:t>
            </a:r>
            <a:r>
              <a:rPr lang="en-US" dirty="0"/>
              <a:t>+x</a:t>
            </a:r>
            <a:r>
              <a:rPr lang="en-US" baseline="30000" dirty="0"/>
              <a:t>74</a:t>
            </a:r>
            <a:r>
              <a:rPr lang="en-US" dirty="0"/>
              <a:t>+1</a:t>
            </a:r>
          </a:p>
          <a:p>
            <a:r>
              <a:rPr lang="en-US" dirty="0"/>
              <a:t>Here, m=233 and n=74</a:t>
            </a:r>
          </a:p>
          <a:p>
            <a:r>
              <a:rPr lang="en-US" dirty="0"/>
              <a:t>(Note: n &lt; m/2)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702331" y="2799055"/>
            <a:ext cx="3267075" cy="2552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12312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2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29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18472" y="421023"/>
            <a:ext cx="7866888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 smtClean="0">
                <a:solidFill>
                  <a:srgbClr val="C00000"/>
                </a:solidFill>
              </a:rPr>
              <a:t>Conclusion</a:t>
            </a:r>
            <a:r>
              <a:rPr lang="en-US" sz="2000" b="1" dirty="0" smtClean="0">
                <a:solidFill>
                  <a:srgbClr val="002060"/>
                </a:solidFill>
              </a:rPr>
              <a:t>:</a:t>
            </a:r>
          </a:p>
          <a:p>
            <a:pPr>
              <a:lnSpc>
                <a:spcPct val="200000"/>
              </a:lnSpc>
            </a:pPr>
            <a:r>
              <a:rPr lang="en-US" b="1" smtClean="0"/>
              <a:t>We </a:t>
            </a:r>
            <a:r>
              <a:rPr lang="en-US" b="1" dirty="0" smtClean="0"/>
              <a:t>studied few important finite field operations in characteristic 2:</a:t>
            </a:r>
          </a:p>
          <a:p>
            <a:pPr>
              <a:lnSpc>
                <a:spcPct val="200000"/>
              </a:lnSpc>
            </a:pPr>
            <a:r>
              <a:rPr lang="en-US" b="1" dirty="0"/>
              <a:t>	</a:t>
            </a:r>
            <a:r>
              <a:rPr lang="en-US" b="1" dirty="0" err="1" smtClean="0"/>
              <a:t>Karatsuba</a:t>
            </a:r>
            <a:r>
              <a:rPr lang="en-US" b="1" dirty="0" smtClean="0"/>
              <a:t> Multipliers</a:t>
            </a:r>
          </a:p>
          <a:p>
            <a:pPr>
              <a:lnSpc>
                <a:spcPct val="200000"/>
              </a:lnSpc>
            </a:pPr>
            <a:r>
              <a:rPr lang="en-US" b="1" dirty="0"/>
              <a:t> </a:t>
            </a:r>
            <a:r>
              <a:rPr lang="en-US" b="1" dirty="0" smtClean="0"/>
              <a:t>                 Squaring</a:t>
            </a:r>
          </a:p>
          <a:p>
            <a:pPr>
              <a:lnSpc>
                <a:spcPct val="200000"/>
              </a:lnSpc>
            </a:pPr>
            <a:r>
              <a:rPr lang="en-US" b="1" dirty="0"/>
              <a:t> </a:t>
            </a:r>
            <a:r>
              <a:rPr lang="en-US" b="1" dirty="0" smtClean="0"/>
              <a:t>                 Modulo Operation</a:t>
            </a:r>
            <a:endParaRPr lang="en-US" b="1" dirty="0"/>
          </a:p>
          <a:p>
            <a:pPr>
              <a:lnSpc>
                <a:spcPct val="200000"/>
              </a:lnSpc>
            </a:pPr>
            <a:r>
              <a:rPr lang="en-US" b="1" dirty="0" smtClean="0"/>
              <a:t> </a:t>
            </a:r>
          </a:p>
          <a:p>
            <a:pPr>
              <a:lnSpc>
                <a:spcPct val="200000"/>
              </a:lnSpc>
            </a:pPr>
            <a:endParaRPr lang="en-US" b="1" dirty="0" smtClean="0"/>
          </a:p>
          <a:p>
            <a:pPr>
              <a:lnSpc>
                <a:spcPct val="200000"/>
              </a:lnSpc>
            </a:pPr>
            <a:endParaRPr lang="en-US" b="1" dirty="0" smtClean="0"/>
          </a:p>
          <a:p>
            <a:pPr>
              <a:lnSpc>
                <a:spcPct val="200000"/>
              </a:lnSpc>
            </a:pPr>
            <a:r>
              <a:rPr lang="en-US" b="1" dirty="0" smtClean="0"/>
              <a:t> </a:t>
            </a:r>
          </a:p>
          <a:p>
            <a:pPr>
              <a:lnSpc>
                <a:spcPct val="200000"/>
              </a:lnSpc>
            </a:pPr>
            <a:endParaRPr lang="en-US" sz="2000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41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79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94745" y="279400"/>
            <a:ext cx="6810664" cy="2554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667" dirty="0">
                <a:solidFill>
                  <a:srgbClr val="C00000"/>
                </a:solidFill>
              </a:rPr>
              <a:t> Concepts Covered:</a:t>
            </a:r>
          </a:p>
          <a:p>
            <a:pPr>
              <a:lnSpc>
                <a:spcPct val="200000"/>
              </a:lnSpc>
              <a:buFont typeface="Wingdings" pitchFamily="2" charset="2"/>
              <a:buChar char="q"/>
            </a:pPr>
            <a:r>
              <a:rPr lang="en-US" sz="2667" dirty="0" err="1" smtClean="0">
                <a:solidFill>
                  <a:srgbClr val="C00000"/>
                </a:solidFill>
              </a:rPr>
              <a:t>Karatsuba</a:t>
            </a:r>
            <a:r>
              <a:rPr lang="en-US" sz="2667" dirty="0" smtClean="0">
                <a:solidFill>
                  <a:srgbClr val="C00000"/>
                </a:solidFill>
              </a:rPr>
              <a:t> </a:t>
            </a:r>
            <a:r>
              <a:rPr lang="en-US" sz="2667" dirty="0" smtClean="0">
                <a:solidFill>
                  <a:srgbClr val="C00000"/>
                </a:solidFill>
              </a:rPr>
              <a:t>Multipliers</a:t>
            </a:r>
            <a:endParaRPr lang="en-US" sz="2667" dirty="0">
              <a:solidFill>
                <a:srgbClr val="C00000"/>
              </a:solidFill>
            </a:endParaRPr>
          </a:p>
          <a:p>
            <a:pPr>
              <a:lnSpc>
                <a:spcPct val="200000"/>
              </a:lnSpc>
              <a:buFont typeface="Wingdings" pitchFamily="2" charset="2"/>
              <a:buChar char="q"/>
            </a:pPr>
            <a:r>
              <a:rPr lang="en-US" sz="2667" dirty="0">
                <a:solidFill>
                  <a:srgbClr val="C00000"/>
                </a:solidFill>
              </a:rPr>
              <a:t>  </a:t>
            </a:r>
            <a:r>
              <a:rPr lang="en-US" sz="2667" dirty="0" smtClean="0">
                <a:solidFill>
                  <a:srgbClr val="C00000"/>
                </a:solidFill>
              </a:rPr>
              <a:t>Modulo Operation in GF(2)</a:t>
            </a:r>
            <a:endParaRPr lang="en-US" sz="2667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397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smtClean="0">
                <a:ea typeface="ＭＳ Ｐゴシック" pitchFamily="34" charset="-128"/>
              </a:rPr>
              <a:t>Example</a:t>
            </a:r>
          </a:p>
        </p:txBody>
      </p:sp>
      <p:sp>
        <p:nvSpPr>
          <p:cNvPr id="23576" name="Rectangle 3"/>
          <p:cNvSpPr>
            <a:spLocks noGrp="1"/>
          </p:cNvSpPr>
          <p:nvPr>
            <p:ph type="body" sz="half" idx="1"/>
          </p:nvPr>
        </p:nvSpPr>
        <p:spPr>
          <a:xfrm>
            <a:off x="2743201" y="1676400"/>
            <a:ext cx="7083425" cy="4800600"/>
          </a:xfrm>
        </p:spPr>
        <p:txBody>
          <a:bodyPr/>
          <a:lstStyle/>
          <a:p>
            <a:r>
              <a:rPr lang="en-US">
                <a:ea typeface="ＭＳ Ｐゴシック"/>
                <a:cs typeface="ＭＳ Ｐゴシック"/>
              </a:rPr>
              <a:t>233 bit Hybrid Karatsuba Multiplier</a:t>
            </a:r>
          </a:p>
        </p:txBody>
      </p:sp>
      <p:graphicFrame>
        <p:nvGraphicFramePr>
          <p:cNvPr id="23574" name="Object 22"/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44161583"/>
              </p:ext>
            </p:extLst>
          </p:nvPr>
        </p:nvGraphicFramePr>
        <p:xfrm>
          <a:off x="2988815" y="2198303"/>
          <a:ext cx="5486400" cy="333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20" name="Bitmap Image" r:id="rId3" imgW="5753903" imgH="3010320" progId="PBrush">
                  <p:embed/>
                </p:oleObj>
              </mc:Choice>
              <mc:Fallback>
                <p:oleObj name="Bitmap Image" r:id="rId3" imgW="5753903" imgH="3010320" progId="PBrush">
                  <p:embed/>
                  <p:pic>
                    <p:nvPicPr>
                      <p:cNvPr id="0" name="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8815" y="2198303"/>
                        <a:ext cx="5486400" cy="3336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493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78258" y="594804"/>
            <a:ext cx="749808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Module Multiplier in Verilog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84934" y="1506029"/>
            <a:ext cx="10515600" cy="4351338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module multiplier(a, b, d);</a:t>
            </a:r>
          </a:p>
          <a:p>
            <a:pPr>
              <a:buNone/>
            </a:pPr>
            <a:r>
              <a:rPr lang="en-US" dirty="0" smtClean="0"/>
              <a:t>input wire [232:0] a;</a:t>
            </a:r>
          </a:p>
          <a:p>
            <a:pPr>
              <a:buNone/>
            </a:pPr>
            <a:r>
              <a:rPr lang="en-US" dirty="0" smtClean="0"/>
              <a:t>input wire [232:0] b;</a:t>
            </a:r>
          </a:p>
          <a:p>
            <a:pPr>
              <a:buNone/>
            </a:pPr>
            <a:r>
              <a:rPr lang="en-US" dirty="0" smtClean="0"/>
              <a:t>output wire [232:0] d;</a:t>
            </a:r>
          </a:p>
          <a:p>
            <a:pPr>
              <a:buNone/>
            </a:pPr>
            <a:r>
              <a:rPr lang="en-US" dirty="0" smtClean="0"/>
              <a:t>wire [464:0] </a:t>
            </a:r>
            <a:r>
              <a:rPr lang="en-US" dirty="0" err="1" smtClean="0"/>
              <a:t>mout</a:t>
            </a:r>
            <a:r>
              <a:rPr lang="en-US" dirty="0" smtClean="0"/>
              <a:t>;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ks233 </a:t>
            </a:r>
            <a:r>
              <a:rPr lang="en-US" dirty="0" err="1" smtClean="0">
                <a:solidFill>
                  <a:srgbClr val="FF0000"/>
                </a:solidFill>
              </a:rPr>
              <a:t>ks</a:t>
            </a:r>
            <a:r>
              <a:rPr lang="en-US" dirty="0" smtClean="0">
                <a:solidFill>
                  <a:srgbClr val="FF0000"/>
                </a:solidFill>
              </a:rPr>
              <a:t>(a, b, </a:t>
            </a:r>
            <a:r>
              <a:rPr lang="en-US" dirty="0" err="1" smtClean="0">
                <a:solidFill>
                  <a:srgbClr val="FF0000"/>
                </a:solidFill>
              </a:rPr>
              <a:t>mout</a:t>
            </a:r>
            <a:r>
              <a:rPr lang="en-US" dirty="0" smtClean="0">
                <a:solidFill>
                  <a:srgbClr val="FF0000"/>
                </a:solidFill>
              </a:rPr>
              <a:t>);           (</a:t>
            </a:r>
            <a:r>
              <a:rPr lang="en-US" dirty="0" err="1" smtClean="0">
                <a:solidFill>
                  <a:srgbClr val="FF0000"/>
                </a:solidFill>
              </a:rPr>
              <a:t>Karatsuba</a:t>
            </a:r>
            <a:r>
              <a:rPr lang="en-US" dirty="0" smtClean="0">
                <a:solidFill>
                  <a:srgbClr val="FF0000"/>
                </a:solidFill>
              </a:rPr>
              <a:t> Multiplier)</a:t>
            </a:r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mod   mod1(</a:t>
            </a:r>
            <a:r>
              <a:rPr lang="en-US" dirty="0" err="1" smtClean="0">
                <a:solidFill>
                  <a:srgbClr val="FF0000"/>
                </a:solidFill>
              </a:rPr>
              <a:t>mout</a:t>
            </a:r>
            <a:r>
              <a:rPr lang="en-US" dirty="0" smtClean="0">
                <a:solidFill>
                  <a:srgbClr val="FF0000"/>
                </a:solidFill>
              </a:rPr>
              <a:t>, d);         (Modulo Operation)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err="1" smtClean="0"/>
              <a:t>endmodule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29961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3150" y="279647"/>
            <a:ext cx="7498080" cy="1143000"/>
          </a:xfrm>
        </p:spPr>
        <p:txBody>
          <a:bodyPr/>
          <a:lstStyle/>
          <a:p>
            <a:r>
              <a:rPr lang="en-US" dirty="0" err="1" smtClean="0">
                <a:solidFill>
                  <a:schemeClr val="tx2"/>
                </a:solidFill>
              </a:rPr>
              <a:t>Karatsuba</a:t>
            </a:r>
            <a:r>
              <a:rPr lang="en-US" dirty="0" smtClean="0">
                <a:solidFill>
                  <a:schemeClr val="tx2"/>
                </a:solidFill>
              </a:rPr>
              <a:t> Multiplier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90320" y="1360503"/>
            <a:ext cx="5638800" cy="2962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6349754" y="1548978"/>
            <a:ext cx="479172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multiplier operates on 233 bit inputs and gives a 465 bit outputs.</a:t>
            </a:r>
          </a:p>
          <a:p>
            <a:endParaRPr lang="en-US" dirty="0"/>
          </a:p>
          <a:p>
            <a:r>
              <a:rPr lang="en-US" dirty="0"/>
              <a:t>The multiplier uses sub-multipliers, with operands as described in the figure.</a:t>
            </a:r>
          </a:p>
          <a:p>
            <a:endParaRPr lang="en-US" dirty="0"/>
          </a:p>
          <a:p>
            <a:r>
              <a:rPr lang="en-US" dirty="0"/>
              <a:t>The initial multipliers are Simple </a:t>
            </a:r>
            <a:r>
              <a:rPr lang="en-US" dirty="0" err="1"/>
              <a:t>Karatsuba</a:t>
            </a:r>
            <a:r>
              <a:rPr lang="en-US" dirty="0"/>
              <a:t> based, however after a threshold of 16, it was realized by Generalized </a:t>
            </a:r>
            <a:r>
              <a:rPr lang="en-US" dirty="0" err="1"/>
              <a:t>Karatsuba</a:t>
            </a:r>
            <a:r>
              <a:rPr lang="en-US" dirty="0"/>
              <a:t> blocks. </a:t>
            </a:r>
          </a:p>
        </p:txBody>
      </p:sp>
    </p:spTree>
    <p:extLst>
      <p:ext uri="{BB962C8B-B14F-4D97-AF65-F5344CB8AC3E}">
        <p14:creationId xmlns:p14="http://schemas.microsoft.com/office/powerpoint/2010/main" val="185344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8371" y="381740"/>
            <a:ext cx="749808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Module ks233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619" y="1239699"/>
            <a:ext cx="5393924" cy="435133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800" b="1" dirty="0"/>
              <a:t>module ks233(a, b, d);</a:t>
            </a:r>
          </a:p>
          <a:p>
            <a:pPr>
              <a:buNone/>
            </a:pPr>
            <a:endParaRPr lang="en-US" sz="1800" b="1" dirty="0"/>
          </a:p>
          <a:p>
            <a:pPr>
              <a:buNone/>
            </a:pPr>
            <a:r>
              <a:rPr lang="en-US" sz="1800" b="1" dirty="0"/>
              <a:t>input wire [232:0] </a:t>
            </a:r>
            <a:r>
              <a:rPr lang="en-US" sz="1800" b="1" dirty="0" smtClean="0"/>
              <a:t>a;  input </a:t>
            </a:r>
            <a:r>
              <a:rPr lang="en-US" sz="1800" b="1" dirty="0"/>
              <a:t>wire [232:0] </a:t>
            </a:r>
            <a:r>
              <a:rPr lang="en-US" sz="1800" b="1" dirty="0" smtClean="0"/>
              <a:t>b;            </a:t>
            </a:r>
          </a:p>
          <a:p>
            <a:pPr>
              <a:buNone/>
            </a:pPr>
            <a:r>
              <a:rPr lang="en-US" sz="1800" b="1" dirty="0" smtClean="0"/>
              <a:t>output </a:t>
            </a:r>
            <a:r>
              <a:rPr lang="en-US" sz="1800" b="1" dirty="0"/>
              <a:t>wire [464:0] d;</a:t>
            </a:r>
          </a:p>
          <a:p>
            <a:pPr>
              <a:buNone/>
            </a:pPr>
            <a:endParaRPr lang="en-US" sz="1800" b="1" dirty="0"/>
          </a:p>
          <a:p>
            <a:pPr>
              <a:buNone/>
            </a:pPr>
            <a:r>
              <a:rPr lang="en-US" sz="1800" b="1" dirty="0"/>
              <a:t>wire [230:0] </a:t>
            </a:r>
            <a:r>
              <a:rPr lang="en-US" sz="1800" b="1" dirty="0" smtClean="0"/>
              <a:t>m1; wire </a:t>
            </a:r>
            <a:r>
              <a:rPr lang="en-US" sz="1800" b="1" dirty="0"/>
              <a:t>[232:0] m2;</a:t>
            </a:r>
          </a:p>
          <a:p>
            <a:pPr>
              <a:buNone/>
            </a:pPr>
            <a:r>
              <a:rPr lang="en-US" sz="1800" b="1" dirty="0"/>
              <a:t>wire [232:0] </a:t>
            </a:r>
            <a:r>
              <a:rPr lang="en-US" sz="1800" b="1" dirty="0" smtClean="0"/>
              <a:t>m3;wire </a:t>
            </a:r>
            <a:r>
              <a:rPr lang="en-US" sz="1800" b="1" dirty="0"/>
              <a:t>[116:0] </a:t>
            </a:r>
            <a:r>
              <a:rPr lang="en-US" sz="1800" b="1" dirty="0" err="1" smtClean="0"/>
              <a:t>ahl</a:t>
            </a:r>
            <a:r>
              <a:rPr lang="en-US" sz="1800" b="1" dirty="0" smtClean="0"/>
              <a:t>; wire </a:t>
            </a:r>
            <a:r>
              <a:rPr lang="en-US" sz="1800" b="1" dirty="0"/>
              <a:t>[116:0] </a:t>
            </a:r>
            <a:r>
              <a:rPr lang="en-US" sz="1800" b="1" dirty="0" err="1"/>
              <a:t>bhl</a:t>
            </a:r>
            <a:r>
              <a:rPr lang="en-US" sz="1800" b="1" dirty="0"/>
              <a:t>;</a:t>
            </a:r>
          </a:p>
          <a:p>
            <a:pPr>
              <a:buNone/>
            </a:pPr>
            <a:endParaRPr lang="en-US" sz="1800" b="1" dirty="0"/>
          </a:p>
          <a:p>
            <a:pPr>
              <a:buNone/>
            </a:pPr>
            <a:r>
              <a:rPr lang="en-US" sz="1800" b="1" dirty="0">
                <a:solidFill>
                  <a:schemeClr val="tx2"/>
                </a:solidFill>
              </a:rPr>
              <a:t>ks117 ksm1(a[116:0], b[116:0], m2);</a:t>
            </a:r>
          </a:p>
          <a:p>
            <a:pPr>
              <a:buNone/>
            </a:pPr>
            <a:r>
              <a:rPr lang="en-US" sz="1800" b="1" dirty="0">
                <a:solidFill>
                  <a:schemeClr val="tx2"/>
                </a:solidFill>
              </a:rPr>
              <a:t>ks116 ksm2(a[232:117], b[232:117], m1);</a:t>
            </a:r>
          </a:p>
          <a:p>
            <a:pPr>
              <a:buNone/>
            </a:pPr>
            <a:endParaRPr lang="en-US" sz="1800" b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57404" y="1003331"/>
            <a:ext cx="5393924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endParaRPr lang="en-US" sz="1800" b="1" dirty="0" smtClean="0">
              <a:solidFill>
                <a:schemeClr val="tx2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 smtClean="0">
                <a:solidFill>
                  <a:schemeClr val="tx2"/>
                </a:solidFill>
              </a:rPr>
              <a:t>assign </a:t>
            </a:r>
            <a:r>
              <a:rPr lang="en-US" sz="1800" b="1" dirty="0" err="1" smtClean="0">
                <a:solidFill>
                  <a:schemeClr val="tx2"/>
                </a:solidFill>
              </a:rPr>
              <a:t>ahl</a:t>
            </a:r>
            <a:r>
              <a:rPr lang="en-US" sz="1800" b="1" dirty="0" smtClean="0">
                <a:solidFill>
                  <a:schemeClr val="tx2"/>
                </a:solidFill>
              </a:rPr>
              <a:t>[115:0] = a[232:117] ^ a[115:0];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 smtClean="0">
                <a:solidFill>
                  <a:schemeClr val="tx2"/>
                </a:solidFill>
              </a:rPr>
              <a:t>assign </a:t>
            </a:r>
            <a:r>
              <a:rPr lang="en-US" sz="1800" b="1" dirty="0" err="1" smtClean="0">
                <a:solidFill>
                  <a:schemeClr val="tx2"/>
                </a:solidFill>
              </a:rPr>
              <a:t>ahl</a:t>
            </a:r>
            <a:r>
              <a:rPr lang="en-US" sz="1800" b="1" dirty="0" smtClean="0">
                <a:solidFill>
                  <a:schemeClr val="tx2"/>
                </a:solidFill>
              </a:rPr>
              <a:t>[116] = a[116];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 smtClean="0">
                <a:solidFill>
                  <a:schemeClr val="tx2"/>
                </a:solidFill>
              </a:rPr>
              <a:t>assign </a:t>
            </a:r>
            <a:r>
              <a:rPr lang="en-US" sz="1800" b="1" dirty="0" err="1" smtClean="0">
                <a:solidFill>
                  <a:schemeClr val="tx2"/>
                </a:solidFill>
              </a:rPr>
              <a:t>bhl</a:t>
            </a:r>
            <a:r>
              <a:rPr lang="en-US" sz="1800" b="1" dirty="0" smtClean="0">
                <a:solidFill>
                  <a:schemeClr val="tx2"/>
                </a:solidFill>
              </a:rPr>
              <a:t>[115:0] = b[232:117] ^ b[115:0];</a:t>
            </a: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 smtClean="0">
                <a:solidFill>
                  <a:schemeClr val="tx2"/>
                </a:solidFill>
              </a:rPr>
              <a:t>assign </a:t>
            </a:r>
            <a:r>
              <a:rPr lang="en-US" sz="1800" b="1" dirty="0" err="1" smtClean="0">
                <a:solidFill>
                  <a:schemeClr val="tx2"/>
                </a:solidFill>
              </a:rPr>
              <a:t>bhl</a:t>
            </a:r>
            <a:r>
              <a:rPr lang="en-US" sz="1800" b="1" dirty="0" smtClean="0">
                <a:solidFill>
                  <a:schemeClr val="tx2"/>
                </a:solidFill>
              </a:rPr>
              <a:t>[116] = b[116];</a:t>
            </a:r>
          </a:p>
          <a:p>
            <a:pPr>
              <a:buFont typeface="Arial" panose="020B0604020202020204" pitchFamily="34" charset="0"/>
              <a:buNone/>
            </a:pPr>
            <a:endParaRPr lang="en-US" sz="1800" b="1" dirty="0" smtClean="0">
              <a:solidFill>
                <a:schemeClr val="tx2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 smtClean="0">
                <a:solidFill>
                  <a:schemeClr val="tx2"/>
                </a:solidFill>
              </a:rPr>
              <a:t>ks117 ksm3(</a:t>
            </a:r>
            <a:r>
              <a:rPr lang="en-US" sz="1800" b="1" dirty="0" err="1" smtClean="0">
                <a:solidFill>
                  <a:schemeClr val="tx2"/>
                </a:solidFill>
              </a:rPr>
              <a:t>ahl</a:t>
            </a:r>
            <a:r>
              <a:rPr lang="en-US" sz="1800" b="1" dirty="0" smtClean="0">
                <a:solidFill>
                  <a:schemeClr val="tx2"/>
                </a:solidFill>
              </a:rPr>
              <a:t>, </a:t>
            </a:r>
            <a:r>
              <a:rPr lang="en-US" sz="1800" b="1" dirty="0" err="1" smtClean="0">
                <a:solidFill>
                  <a:schemeClr val="tx2"/>
                </a:solidFill>
              </a:rPr>
              <a:t>bhl</a:t>
            </a:r>
            <a:r>
              <a:rPr lang="en-US" sz="1800" b="1" dirty="0" smtClean="0">
                <a:solidFill>
                  <a:schemeClr val="tx2"/>
                </a:solidFill>
              </a:rPr>
              <a:t>, m3);</a:t>
            </a:r>
          </a:p>
          <a:p>
            <a:pPr>
              <a:buFont typeface="Arial" panose="020B0604020202020204" pitchFamily="34" charset="0"/>
              <a:buNone/>
            </a:pPr>
            <a:endParaRPr lang="en-US" sz="1800" b="1" dirty="0">
              <a:solidFill>
                <a:schemeClr val="tx2"/>
              </a:solidFill>
            </a:endParaRPr>
          </a:p>
          <a:p>
            <a:pPr>
              <a:buFont typeface="Arial" panose="020B0604020202020204" pitchFamily="34" charset="0"/>
              <a:buNone/>
            </a:pPr>
            <a:r>
              <a:rPr lang="en-US" sz="1800" b="1" dirty="0" err="1" smtClean="0">
                <a:solidFill>
                  <a:schemeClr val="tx2"/>
                </a:solidFill>
              </a:rPr>
              <a:t>endmodule</a:t>
            </a:r>
            <a:endParaRPr lang="en-US" sz="1800" b="1" dirty="0" smtClean="0">
              <a:solidFill>
                <a:schemeClr val="tx2"/>
              </a:solidFill>
            </a:endParaRPr>
          </a:p>
          <a:p>
            <a:endParaRPr lang="en-US" sz="1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000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8977" y="501590"/>
            <a:ext cx="749808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Combining the Partial Results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16750" y="1644590"/>
            <a:ext cx="5381348" cy="3083053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>
            <a:normAutofit fontScale="25000" lnSpcReduction="20000"/>
          </a:bodyPr>
          <a:lstStyle/>
          <a:p>
            <a:r>
              <a:rPr lang="en-US" sz="8000" i="1" dirty="0"/>
              <a:t>Since, n=233:</a:t>
            </a:r>
          </a:p>
          <a:p>
            <a:pPr lvl="1"/>
            <a:r>
              <a:rPr lang="en-US" sz="8000" dirty="0"/>
              <a:t>d[0…116]  = m2[0…116]</a:t>
            </a:r>
          </a:p>
          <a:p>
            <a:pPr lvl="1"/>
            <a:r>
              <a:rPr lang="en-US" sz="8000" dirty="0"/>
              <a:t>d[117…232]=m2[117…232] ^ m2[0..115] ^ m1[0…115] ^ m3[0…115] </a:t>
            </a:r>
          </a:p>
          <a:p>
            <a:pPr lvl="1"/>
            <a:r>
              <a:rPr lang="en-US" sz="8000" dirty="0"/>
              <a:t>d[233]=m2[116]^m1[116]^m3[116]</a:t>
            </a:r>
          </a:p>
          <a:p>
            <a:pPr lvl="1"/>
            <a:r>
              <a:rPr lang="en-US" sz="8000" dirty="0"/>
              <a:t>d[234…347]=m2[117…230]^m1[117…230]^</a:t>
            </a:r>
            <a:r>
              <a:rPr lang="en-US" sz="8000" dirty="0" smtClean="0"/>
              <a:t>m3[117…230</a:t>
            </a:r>
            <a:r>
              <a:rPr lang="en-US" sz="8000" dirty="0"/>
              <a:t>]</a:t>
            </a:r>
            <a:r>
              <a:rPr lang="en-US" sz="8000" dirty="0" smtClean="0"/>
              <a:t>^m1[0…113</a:t>
            </a:r>
            <a:r>
              <a:rPr lang="en-US" sz="8000" dirty="0"/>
              <a:t>]</a:t>
            </a:r>
          </a:p>
          <a:p>
            <a:pPr lvl="1"/>
            <a:r>
              <a:rPr lang="en-US" sz="8000" dirty="0"/>
              <a:t>d[348] = m2[231] ^ m3[231] ^ m1[114]</a:t>
            </a:r>
          </a:p>
          <a:p>
            <a:pPr lvl="1"/>
            <a:r>
              <a:rPr lang="en-US" sz="8000" dirty="0"/>
              <a:t>d[349] = m2[232] ^ m3[232] ^ m1[115]</a:t>
            </a:r>
          </a:p>
          <a:p>
            <a:pPr lvl="1"/>
            <a:r>
              <a:rPr lang="en-US" sz="8000" dirty="0"/>
              <a:t>d[350…464]=m1[116…232]</a:t>
            </a:r>
          </a:p>
          <a:p>
            <a:pPr lvl="1"/>
            <a:endParaRPr lang="en-US" dirty="0"/>
          </a:p>
          <a:p>
            <a:endParaRPr lang="en-US" dirty="0"/>
          </a:p>
          <a:p>
            <a:pPr>
              <a:buNone/>
            </a:pPr>
            <a:r>
              <a:rPr lang="en-US" dirty="0"/>
              <a:t>     </a:t>
            </a:r>
          </a:p>
          <a:p>
            <a:pPr>
              <a:buNone/>
            </a:pPr>
            <a:r>
              <a:rPr lang="en-US" dirty="0" smtClean="0"/>
              <a:t>            </a:t>
            </a:r>
          </a:p>
          <a:p>
            <a:pPr lvl="1"/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3213" y="1720049"/>
            <a:ext cx="3857690" cy="2867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03123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7349" y="337352"/>
            <a:ext cx="7498080" cy="1143000"/>
          </a:xfrm>
        </p:spPr>
        <p:txBody>
          <a:bodyPr/>
          <a:lstStyle/>
          <a:p>
            <a:r>
              <a:rPr lang="en-US" dirty="0" smtClean="0">
                <a:solidFill>
                  <a:schemeClr val="tx2"/>
                </a:solidFill>
              </a:rPr>
              <a:t>Generalized </a:t>
            </a:r>
            <a:r>
              <a:rPr lang="en-US" dirty="0" err="1" smtClean="0">
                <a:solidFill>
                  <a:schemeClr val="tx2"/>
                </a:solidFill>
              </a:rPr>
              <a:t>Karatsuba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351" y="1600200"/>
            <a:ext cx="9675329" cy="4800600"/>
          </a:xfrm>
        </p:spPr>
        <p:txBody>
          <a:bodyPr/>
          <a:lstStyle/>
          <a:p>
            <a:r>
              <a:rPr lang="en-US" dirty="0" smtClean="0"/>
              <a:t>A(x)=a</a:t>
            </a:r>
            <a:r>
              <a:rPr lang="en-US" baseline="-25000" dirty="0" smtClean="0"/>
              <a:t>2</a:t>
            </a:r>
            <a:r>
              <a:rPr lang="en-US" dirty="0" smtClean="0"/>
              <a:t>x</a:t>
            </a:r>
            <a:r>
              <a:rPr lang="en-US" baseline="30000" dirty="0" smtClean="0"/>
              <a:t>2</a:t>
            </a:r>
            <a:r>
              <a:rPr lang="en-US" dirty="0" smtClean="0"/>
              <a:t>+a</a:t>
            </a:r>
            <a:r>
              <a:rPr lang="en-US" baseline="-25000" dirty="0" smtClean="0"/>
              <a:t>1</a:t>
            </a:r>
            <a:r>
              <a:rPr lang="en-US" dirty="0" smtClean="0"/>
              <a:t>x+a</a:t>
            </a:r>
            <a:r>
              <a:rPr lang="en-US" baseline="-25000" dirty="0" smtClean="0"/>
              <a:t>0, </a:t>
            </a:r>
            <a:r>
              <a:rPr lang="en-US" dirty="0" smtClean="0"/>
              <a:t>B(x)=b</a:t>
            </a:r>
            <a:r>
              <a:rPr lang="en-US" baseline="-25000" dirty="0" smtClean="0"/>
              <a:t>2</a:t>
            </a:r>
            <a:r>
              <a:rPr lang="en-US" dirty="0" smtClean="0"/>
              <a:t>x</a:t>
            </a:r>
            <a:r>
              <a:rPr lang="en-US" baseline="30000" dirty="0" smtClean="0"/>
              <a:t>2</a:t>
            </a:r>
            <a:r>
              <a:rPr lang="en-US" dirty="0" smtClean="0"/>
              <a:t>+b</a:t>
            </a:r>
            <a:r>
              <a:rPr lang="en-US" baseline="-25000" dirty="0" smtClean="0"/>
              <a:t>1</a:t>
            </a:r>
            <a:r>
              <a:rPr lang="en-US" dirty="0" smtClean="0"/>
              <a:t>x+b</a:t>
            </a:r>
            <a:r>
              <a:rPr lang="en-US" baseline="-25000" dirty="0" smtClean="0"/>
              <a:t>0</a:t>
            </a:r>
          </a:p>
          <a:p>
            <a:r>
              <a:rPr lang="en-US" dirty="0" smtClean="0"/>
              <a:t>D</a:t>
            </a:r>
            <a:r>
              <a:rPr lang="en-US" baseline="-25000" dirty="0" smtClean="0"/>
              <a:t>0</a:t>
            </a:r>
            <a:r>
              <a:rPr lang="en-US" dirty="0" smtClean="0"/>
              <a:t>=a</a:t>
            </a:r>
            <a:r>
              <a:rPr lang="en-US" baseline="-25000" dirty="0" smtClean="0"/>
              <a:t>0</a:t>
            </a:r>
            <a:r>
              <a:rPr lang="en-US" dirty="0" smtClean="0"/>
              <a:t>b</a:t>
            </a:r>
            <a:r>
              <a:rPr lang="en-US" baseline="-25000" dirty="0" smtClean="0"/>
              <a:t>0</a:t>
            </a:r>
            <a:r>
              <a:rPr lang="en-US" dirty="0" smtClean="0"/>
              <a:t>, D</a:t>
            </a:r>
            <a:r>
              <a:rPr lang="en-US" baseline="-25000" dirty="0" smtClean="0"/>
              <a:t>1</a:t>
            </a:r>
            <a:r>
              <a:rPr lang="en-US" dirty="0" smtClean="0"/>
              <a:t>=a</a:t>
            </a:r>
            <a:r>
              <a:rPr lang="en-US" baseline="-25000" dirty="0" smtClean="0"/>
              <a:t>1</a:t>
            </a:r>
            <a:r>
              <a:rPr lang="en-US" dirty="0" smtClean="0"/>
              <a:t>b</a:t>
            </a:r>
            <a:r>
              <a:rPr lang="en-US" baseline="-25000" dirty="0" smtClean="0"/>
              <a:t>1</a:t>
            </a:r>
            <a:r>
              <a:rPr lang="en-US" dirty="0" smtClean="0"/>
              <a:t>, D</a:t>
            </a:r>
            <a:r>
              <a:rPr lang="en-US" baseline="-25000" dirty="0" smtClean="0"/>
              <a:t>2</a:t>
            </a:r>
            <a:r>
              <a:rPr lang="en-US" dirty="0" smtClean="0"/>
              <a:t>=a</a:t>
            </a:r>
            <a:r>
              <a:rPr lang="en-US" baseline="-25000" dirty="0" smtClean="0"/>
              <a:t>2</a:t>
            </a:r>
            <a:r>
              <a:rPr lang="en-US" dirty="0" smtClean="0"/>
              <a:t>b</a:t>
            </a:r>
            <a:r>
              <a:rPr lang="en-US" baseline="-25000" dirty="0" smtClean="0"/>
              <a:t>2</a:t>
            </a:r>
          </a:p>
          <a:p>
            <a:r>
              <a:rPr lang="en-US" dirty="0" smtClean="0"/>
              <a:t>D</a:t>
            </a:r>
            <a:r>
              <a:rPr lang="en-US" baseline="-25000" dirty="0" smtClean="0"/>
              <a:t>0,1</a:t>
            </a:r>
            <a:r>
              <a:rPr lang="en-US" dirty="0" smtClean="0"/>
              <a:t>=(a</a:t>
            </a:r>
            <a:r>
              <a:rPr lang="en-US" baseline="-25000" dirty="0" smtClean="0"/>
              <a:t>0</a:t>
            </a:r>
            <a:r>
              <a:rPr lang="en-US" dirty="0" smtClean="0"/>
              <a:t>+a</a:t>
            </a:r>
            <a:r>
              <a:rPr lang="en-US" baseline="-25000" dirty="0" smtClean="0"/>
              <a:t>1</a:t>
            </a:r>
            <a:r>
              <a:rPr lang="en-US" dirty="0" smtClean="0"/>
              <a:t>)(b</a:t>
            </a:r>
            <a:r>
              <a:rPr lang="en-US" baseline="-25000" dirty="0" smtClean="0"/>
              <a:t>0</a:t>
            </a:r>
            <a:r>
              <a:rPr lang="en-US" dirty="0" smtClean="0"/>
              <a:t>+b</a:t>
            </a:r>
            <a:r>
              <a:rPr lang="en-US" baseline="-25000" dirty="0" smtClean="0"/>
              <a:t>1</a:t>
            </a:r>
            <a:r>
              <a:rPr lang="en-US" dirty="0" smtClean="0"/>
              <a:t>), D</a:t>
            </a:r>
            <a:r>
              <a:rPr lang="en-US" baseline="-25000" dirty="0" smtClean="0"/>
              <a:t>0,2</a:t>
            </a:r>
            <a:r>
              <a:rPr lang="en-US" dirty="0" smtClean="0"/>
              <a:t>=(a</a:t>
            </a:r>
            <a:r>
              <a:rPr lang="en-US" baseline="-25000" dirty="0" smtClean="0"/>
              <a:t>0</a:t>
            </a:r>
            <a:r>
              <a:rPr lang="en-US" dirty="0" smtClean="0"/>
              <a:t>+a</a:t>
            </a:r>
            <a:r>
              <a:rPr lang="en-US" baseline="-25000" dirty="0" smtClean="0"/>
              <a:t>2</a:t>
            </a:r>
            <a:r>
              <a:rPr lang="en-US" dirty="0" smtClean="0"/>
              <a:t>)(b</a:t>
            </a:r>
            <a:r>
              <a:rPr lang="en-US" baseline="-25000" dirty="0" smtClean="0"/>
              <a:t>0</a:t>
            </a:r>
            <a:r>
              <a:rPr lang="en-US" dirty="0" smtClean="0"/>
              <a:t>+b</a:t>
            </a:r>
            <a:r>
              <a:rPr lang="en-US" baseline="-25000" dirty="0" smtClean="0"/>
              <a:t>2</a:t>
            </a:r>
            <a:r>
              <a:rPr lang="en-US" dirty="0" smtClean="0"/>
              <a:t>)</a:t>
            </a:r>
          </a:p>
          <a:p>
            <a:pPr>
              <a:buNone/>
            </a:pPr>
            <a:r>
              <a:rPr lang="en-US" dirty="0" smtClean="0"/>
              <a:t>    D</a:t>
            </a:r>
            <a:r>
              <a:rPr lang="en-US" baseline="-25000" dirty="0" smtClean="0"/>
              <a:t>1,2</a:t>
            </a:r>
            <a:r>
              <a:rPr lang="en-US" dirty="0" smtClean="0"/>
              <a:t>=(a</a:t>
            </a:r>
            <a:r>
              <a:rPr lang="en-US" baseline="-25000" dirty="0" smtClean="0"/>
              <a:t>1</a:t>
            </a:r>
            <a:r>
              <a:rPr lang="en-US" dirty="0" smtClean="0"/>
              <a:t>+a</a:t>
            </a:r>
            <a:r>
              <a:rPr lang="en-US" baseline="-25000" dirty="0" smtClean="0"/>
              <a:t>2</a:t>
            </a:r>
            <a:r>
              <a:rPr lang="en-US" dirty="0" smtClean="0"/>
              <a:t>)(b</a:t>
            </a:r>
            <a:r>
              <a:rPr lang="en-US" baseline="-25000" dirty="0" smtClean="0"/>
              <a:t>1</a:t>
            </a:r>
            <a:r>
              <a:rPr lang="en-US" dirty="0" smtClean="0"/>
              <a:t>+b</a:t>
            </a:r>
            <a:r>
              <a:rPr lang="en-US" baseline="-25000" dirty="0" smtClean="0"/>
              <a:t>2</a:t>
            </a:r>
            <a:r>
              <a:rPr lang="en-US" dirty="0" smtClean="0"/>
              <a:t>)</a:t>
            </a:r>
          </a:p>
          <a:p>
            <a:r>
              <a:rPr lang="en-US" dirty="0" smtClean="0"/>
              <a:t>A(x)*B(x)</a:t>
            </a:r>
          </a:p>
          <a:p>
            <a:pPr marL="0" indent="0">
              <a:buNone/>
            </a:pPr>
            <a:r>
              <a:rPr lang="en-US" dirty="0" smtClean="0"/>
              <a:t>=D</a:t>
            </a:r>
            <a:r>
              <a:rPr lang="en-US" baseline="-25000" dirty="0" smtClean="0"/>
              <a:t>2</a:t>
            </a:r>
            <a:r>
              <a:rPr lang="en-US" dirty="0" smtClean="0"/>
              <a:t>x</a:t>
            </a:r>
            <a:r>
              <a:rPr lang="en-US" baseline="30000" dirty="0" smtClean="0"/>
              <a:t>4</a:t>
            </a:r>
            <a:r>
              <a:rPr lang="en-US" dirty="0" smtClean="0"/>
              <a:t>+(D</a:t>
            </a:r>
            <a:r>
              <a:rPr lang="en-US" baseline="-25000" dirty="0" smtClean="0"/>
              <a:t>1,2</a:t>
            </a:r>
            <a:r>
              <a:rPr lang="en-US" dirty="0" smtClean="0"/>
              <a:t>-D</a:t>
            </a:r>
            <a:r>
              <a:rPr lang="en-US" baseline="-25000" dirty="0" smtClean="0"/>
              <a:t>1</a:t>
            </a:r>
            <a:r>
              <a:rPr lang="en-US" dirty="0" smtClean="0"/>
              <a:t>-D</a:t>
            </a:r>
            <a:r>
              <a:rPr lang="en-US" baseline="-25000" dirty="0" smtClean="0"/>
              <a:t>2</a:t>
            </a:r>
            <a:r>
              <a:rPr lang="en-US" dirty="0" smtClean="0"/>
              <a:t>)x</a:t>
            </a:r>
            <a:r>
              <a:rPr lang="en-US" baseline="30000" dirty="0" smtClean="0"/>
              <a:t>3</a:t>
            </a:r>
            <a:r>
              <a:rPr lang="en-US" dirty="0" smtClean="0"/>
              <a:t>+(D</a:t>
            </a:r>
            <a:r>
              <a:rPr lang="en-US" baseline="-25000" dirty="0" smtClean="0"/>
              <a:t>0,2</a:t>
            </a:r>
            <a:r>
              <a:rPr lang="en-US" dirty="0" smtClean="0"/>
              <a:t>-D</a:t>
            </a:r>
            <a:r>
              <a:rPr lang="en-US" baseline="-25000" dirty="0" smtClean="0"/>
              <a:t>0</a:t>
            </a:r>
            <a:r>
              <a:rPr lang="en-US" dirty="0" smtClean="0"/>
              <a:t>-D</a:t>
            </a:r>
            <a:r>
              <a:rPr lang="en-US" baseline="-25000" dirty="0" smtClean="0"/>
              <a:t>2</a:t>
            </a:r>
            <a:r>
              <a:rPr lang="en-US" dirty="0" smtClean="0"/>
              <a:t>+D</a:t>
            </a:r>
            <a:r>
              <a:rPr lang="en-US" baseline="-25000" dirty="0" smtClean="0"/>
              <a:t>1</a:t>
            </a:r>
            <a:r>
              <a:rPr lang="en-US" dirty="0" smtClean="0"/>
              <a:t>)x</a:t>
            </a:r>
            <a:r>
              <a:rPr lang="en-US" baseline="30000" dirty="0" smtClean="0"/>
              <a:t>2</a:t>
            </a:r>
            <a:r>
              <a:rPr lang="en-US" dirty="0" smtClean="0"/>
              <a:t>+(D</a:t>
            </a:r>
            <a:r>
              <a:rPr lang="en-US" baseline="-25000" dirty="0" smtClean="0"/>
              <a:t>0,1</a:t>
            </a:r>
            <a:r>
              <a:rPr lang="en-US" dirty="0" smtClean="0"/>
              <a:t>-D</a:t>
            </a:r>
            <a:r>
              <a:rPr lang="en-US" baseline="-25000" dirty="0" smtClean="0"/>
              <a:t>0</a:t>
            </a:r>
            <a:r>
              <a:rPr lang="en-US" dirty="0" smtClean="0"/>
              <a:t>-D</a:t>
            </a:r>
            <a:r>
              <a:rPr lang="en-US" baseline="-25000" dirty="0" smtClean="0"/>
              <a:t>1</a:t>
            </a:r>
            <a:r>
              <a:rPr lang="en-US" dirty="0" smtClean="0"/>
              <a:t>)x+D</a:t>
            </a:r>
            <a:r>
              <a:rPr lang="en-US" baseline="-25000" dirty="0" smtClean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45963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4487" y="594804"/>
            <a:ext cx="749808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The Generalized </a:t>
            </a:r>
            <a:r>
              <a:rPr lang="en-US" dirty="0" err="1" smtClean="0">
                <a:solidFill>
                  <a:schemeClr val="tx2"/>
                </a:solidFill>
              </a:rPr>
              <a:t>Karatsuba</a:t>
            </a:r>
            <a:r>
              <a:rPr lang="en-US" dirty="0" smtClean="0">
                <a:solidFill>
                  <a:schemeClr val="tx2"/>
                </a:solidFill>
              </a:rPr>
              <a:t> Codes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480" y="1985639"/>
            <a:ext cx="9969623" cy="4800600"/>
          </a:xfrm>
        </p:spPr>
        <p:txBody>
          <a:bodyPr/>
          <a:lstStyle/>
          <a:p>
            <a:r>
              <a:rPr lang="en-US" dirty="0" smtClean="0"/>
              <a:t>module ks14(a, b, d) and module ks15(a, b, d) </a:t>
            </a:r>
          </a:p>
          <a:p>
            <a:pPr>
              <a:buNone/>
            </a:pPr>
            <a:r>
              <a:rPr lang="en-US" dirty="0" smtClean="0"/>
              <a:t>     uses this idea for 14 and 15 degree polynomials.</a:t>
            </a:r>
          </a:p>
          <a:p>
            <a:pPr>
              <a:buNone/>
            </a:pPr>
            <a:r>
              <a:rPr lang="en-US" dirty="0" smtClean="0"/>
              <a:t>	Details can be found in the </a:t>
            </a:r>
            <a:r>
              <a:rPr lang="en-US" dirty="0" err="1" smtClean="0"/>
              <a:t>verilog</a:t>
            </a:r>
            <a:r>
              <a:rPr lang="en-US" dirty="0" smtClean="0"/>
              <a:t> code:</a:t>
            </a:r>
          </a:p>
          <a:p>
            <a:pPr>
              <a:buNone/>
            </a:pPr>
            <a:r>
              <a:rPr lang="en-US" sz="2000" dirty="0"/>
              <a:t>http://</a:t>
            </a:r>
            <a:r>
              <a:rPr lang="en-US" sz="2000" dirty="0" err="1"/>
              <a:t>cse.iitkgp.ac.in</a:t>
            </a:r>
            <a:r>
              <a:rPr lang="en-US" sz="2000" dirty="0"/>
              <a:t>/~</a:t>
            </a:r>
            <a:r>
              <a:rPr lang="en-US" sz="2000" dirty="0" err="1"/>
              <a:t>debdeep</a:t>
            </a:r>
            <a:r>
              <a:rPr lang="en-US" sz="2000" dirty="0"/>
              <a:t>/</a:t>
            </a:r>
            <a:r>
              <a:rPr lang="en-US" sz="2000" dirty="0" err="1"/>
              <a:t>osscrypto</a:t>
            </a:r>
            <a:r>
              <a:rPr lang="en-US" sz="2000" dirty="0"/>
              <a:t>/</a:t>
            </a:r>
            <a:r>
              <a:rPr lang="en-US" sz="2000" dirty="0" err="1"/>
              <a:t>eccpweb</a:t>
            </a:r>
            <a:r>
              <a:rPr lang="en-US" sz="2000" dirty="0"/>
              <a:t>/downloads/</a:t>
            </a:r>
            <a:r>
              <a:rPr lang="en-US" sz="2000" dirty="0" err="1"/>
              <a:t>ksgen_verilog.tar.gz</a:t>
            </a:r>
            <a:endParaRPr lang="en-US" sz="2000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076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349D642397B540B44A42CA92ADF688" ma:contentTypeVersion="6" ma:contentTypeDescription="Create a new document." ma:contentTypeScope="" ma:versionID="a3e44f0bfca2731ff4e6623d86105e37">
  <xsd:schema xmlns:xsd="http://www.w3.org/2001/XMLSchema" xmlns:xs="http://www.w3.org/2001/XMLSchema" xmlns:p="http://schemas.microsoft.com/office/2006/metadata/properties" xmlns:ns2="064bcfb2-8d1e-48c8-8a23-3cc418c6f095" xmlns:ns3="cb283630-ccc5-4912-bb7e-38ac8970bf4e" targetNamespace="http://schemas.microsoft.com/office/2006/metadata/properties" ma:root="true" ma:fieldsID="140b812108315f2f9c00d2c0cb092986" ns2:_="" ns3:_="">
    <xsd:import namespace="064bcfb2-8d1e-48c8-8a23-3cc418c6f095"/>
    <xsd:import namespace="cb283630-ccc5-4912-bb7e-38ac8970bf4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64bcfb2-8d1e-48c8-8a23-3cc418c6f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283630-ccc5-4912-bb7e-38ac8970bf4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8140FCD-CC79-431C-BC31-FAE528F71A79}"/>
</file>

<file path=customXml/itemProps2.xml><?xml version="1.0" encoding="utf-8"?>
<ds:datastoreItem xmlns:ds="http://schemas.openxmlformats.org/officeDocument/2006/customXml" ds:itemID="{C699646D-DE08-46E9-A255-C8EFFED45BD7}"/>
</file>

<file path=customXml/itemProps3.xml><?xml version="1.0" encoding="utf-8"?>
<ds:datastoreItem xmlns:ds="http://schemas.openxmlformats.org/officeDocument/2006/customXml" ds:itemID="{FC6D7D1D-5473-42F4-AFE9-AAC45E25A1B9}"/>
</file>

<file path=docProps/app.xml><?xml version="1.0" encoding="utf-8"?>
<Properties xmlns="http://schemas.openxmlformats.org/officeDocument/2006/extended-properties" xmlns:vt="http://schemas.openxmlformats.org/officeDocument/2006/docPropsVTypes">
  <TotalTime>3524</TotalTime>
  <Words>468</Words>
  <Application>Microsoft Macintosh PowerPoint</Application>
  <PresentationFormat>Widescreen</PresentationFormat>
  <Paragraphs>90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Calibri</vt:lpstr>
      <vt:lpstr>Calibri Light</vt:lpstr>
      <vt:lpstr>ＭＳ Ｐゴシック</vt:lpstr>
      <vt:lpstr>Wingdings</vt:lpstr>
      <vt:lpstr>Arial</vt:lpstr>
      <vt:lpstr>Office Theme</vt:lpstr>
      <vt:lpstr>Bitmap Image</vt:lpstr>
      <vt:lpstr>PowerPoint Presentation</vt:lpstr>
      <vt:lpstr>PowerPoint Presentation</vt:lpstr>
      <vt:lpstr>Example</vt:lpstr>
      <vt:lpstr>Module Multiplier in Verilog</vt:lpstr>
      <vt:lpstr>Karatsuba Multiplier</vt:lpstr>
      <vt:lpstr>Module ks233</vt:lpstr>
      <vt:lpstr>Combining the Partial Results</vt:lpstr>
      <vt:lpstr>Generalized Karatsuba</vt:lpstr>
      <vt:lpstr>The Generalized Karatsuba Codes</vt:lpstr>
      <vt:lpstr>Modulo Operation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Sushanta Mahapatra</dc:creator>
  <cp:lastModifiedBy>Microsoft Office User</cp:lastModifiedBy>
  <cp:revision>51</cp:revision>
  <dcterms:created xsi:type="dcterms:W3CDTF">2018-09-11T10:32:04Z</dcterms:created>
  <dcterms:modified xsi:type="dcterms:W3CDTF">2018-10-28T11:11:59Z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0x01010078349D642397B540B44A42CA92ADF688</vt:lpwstr>
  </property>
</Properties>
</file>

<file path=docProps/thumbnail.jpeg>
</file>